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handoutMasterIdLst>
    <p:handoutMasterId r:id="rId13"/>
  </p:handoutMasterIdLst>
  <p:sldIdLst>
    <p:sldId id="266" r:id="rId2"/>
    <p:sldId id="267" r:id="rId3"/>
    <p:sldId id="265" r:id="rId4"/>
    <p:sldId id="258" r:id="rId5"/>
    <p:sldId id="263" r:id="rId6"/>
    <p:sldId id="268" r:id="rId7"/>
    <p:sldId id="260" r:id="rId8"/>
    <p:sldId id="257" r:id="rId9"/>
    <p:sldId id="262" r:id="rId10"/>
    <p:sldId id="259" r:id="rId11"/>
    <p:sldId id="264" r:id="rId12"/>
  </p:sldIdLst>
  <p:sldSz cx="12192000" cy="6858000"/>
  <p:notesSz cx="6877050" cy="10002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FF29473D-CBD3-4086-BD47-A2FAE134482E}">
          <p14:sldIdLst>
            <p14:sldId id="266"/>
            <p14:sldId id="267"/>
            <p14:sldId id="265"/>
            <p14:sldId id="258"/>
            <p14:sldId id="263"/>
            <p14:sldId id="268"/>
            <p14:sldId id="260"/>
            <p14:sldId id="257"/>
            <p14:sldId id="262"/>
            <p14:sldId id="259"/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4064">
          <p15:clr>
            <a:srgbClr val="A4A3A4"/>
          </p15:clr>
        </p15:guide>
        <p15:guide id="3" pos="20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 snapToGrid="0">
      <p:cViewPr varScale="1">
        <p:scale>
          <a:sx n="68" d="100"/>
          <a:sy n="68" d="100"/>
        </p:scale>
        <p:origin x="804" y="72"/>
      </p:cViewPr>
      <p:guideLst>
        <p:guide orient="horz" pos="2160"/>
        <p:guide pos="4064"/>
        <p:guide pos="2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>
            <a:extLst>
              <a:ext uri="{FF2B5EF4-FFF2-40B4-BE49-F238E27FC236}">
                <a16:creationId xmlns:a16="http://schemas.microsoft.com/office/drawing/2014/main" id="{88FDEF48-D1C4-4378-AE73-450BDFAD52F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501879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EA275595-43F5-4F63-B17F-A9D16EF779F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501879"/>
          </a:xfrm>
          <a:prstGeom prst="rect">
            <a:avLst/>
          </a:prstGeom>
        </p:spPr>
        <p:txBody>
          <a:bodyPr vert="horz" lIns="96451" tIns="48225" rIns="96451" bIns="48225" rtlCol="0"/>
          <a:lstStyle>
            <a:lvl1pPr algn="r">
              <a:defRPr sz="1300"/>
            </a:lvl1pPr>
          </a:lstStyle>
          <a:p>
            <a:fld id="{2AEB3231-0AD7-4F68-BA2A-9F7EF936B57C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24C1AFEE-4B7B-49AB-933B-A230F0DAF1B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00961"/>
            <a:ext cx="2980055" cy="501878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l">
              <a:defRPr sz="1300"/>
            </a:lvl1pPr>
          </a:lstStyle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CC9130D6-3720-4CA4-91CA-4068E8A07D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95404" y="9500961"/>
            <a:ext cx="2980055" cy="501878"/>
          </a:xfrm>
          <a:prstGeom prst="rect">
            <a:avLst/>
          </a:prstGeom>
        </p:spPr>
        <p:txBody>
          <a:bodyPr vert="horz" lIns="96451" tIns="48225" rIns="96451" bIns="48225" rtlCol="0" anchor="b"/>
          <a:lstStyle>
            <a:lvl1pPr algn="r">
              <a:defRPr sz="1300"/>
            </a:lvl1pPr>
          </a:lstStyle>
          <a:p>
            <a:fld id="{84BDF40B-E085-4606-8020-62650C335E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3122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 anchor="t"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r-T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Click to edit Master text styles</a:t>
            </a:r>
          </a:p>
          <a:p>
            <a:pPr lvl="1"/>
            <a:r>
              <a:rPr lang="tr-TR"/>
              <a:t>Second level</a:t>
            </a:r>
          </a:p>
          <a:p>
            <a:pPr lvl="2"/>
            <a:r>
              <a:rPr lang="tr-TR"/>
              <a:t>Third level</a:t>
            </a:r>
          </a:p>
          <a:p>
            <a:pPr lvl="3"/>
            <a:r>
              <a:rPr lang="tr-TR"/>
              <a:t>Fourth level</a:t>
            </a:r>
          </a:p>
          <a:p>
            <a:pPr lvl="4"/>
            <a:r>
              <a:rPr lang="tr-T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B388C-FC44-46CF-BAE9-AFE73F96BEE9}" type="datetimeFigureOut">
              <a:rPr lang="tr-TR" smtClean="0"/>
              <a:t>17.06.2017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3A69E-367A-4C45-AAD8-53403707940C}" type="slidenum">
              <a:rPr lang="tr-TR" smtClean="0"/>
              <a:t>‹#›</a:t>
            </a:fld>
            <a:endParaRPr lang="tr-T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04E25FAC-ABCA-4DB7-A0C6-E6B22AEF7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100" y="279400"/>
            <a:ext cx="11031611" cy="1689100"/>
          </a:xfrm>
        </p:spPr>
        <p:txBody>
          <a:bodyPr>
            <a:normAutofit fontScale="90000"/>
          </a:bodyPr>
          <a:lstStyle/>
          <a:p>
            <a:r>
              <a:rPr lang="tr-TR" sz="4200" b="1" dirty="0">
                <a:cs typeface="Helvetica"/>
              </a:rPr>
              <a:t>İNFERTİLİTE  TETKİKLERİNE NE ZAMAN BAŞLANMALI</a:t>
            </a:r>
            <a:br>
              <a:rPr lang="tr-TR" sz="4000" dirty="0"/>
            </a:br>
            <a:endParaRPr lang="tr-TR" sz="4000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E763178-B380-4951-8DEA-71630D5A31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4100" y="1765300"/>
            <a:ext cx="8811627" cy="4330700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tr-TR" b="1" dirty="0">
                <a:solidFill>
                  <a:srgbClr val="FF0C2D"/>
                </a:solidFill>
                <a:latin typeface="Helvetica"/>
                <a:cs typeface="Helvetica"/>
              </a:rPr>
              <a:t> </a:t>
            </a:r>
            <a:r>
              <a:rPr lang="tr-TR" b="1" dirty="0">
                <a:solidFill>
                  <a:srgbClr val="FFFF00"/>
                </a:solidFill>
                <a:latin typeface="Helvetica"/>
                <a:cs typeface="Helvetica"/>
              </a:rPr>
              <a:t>Teorik </a:t>
            </a:r>
          </a:p>
          <a:p>
            <a:pPr marL="0" indent="0">
              <a:buNone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	</a:t>
            </a: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Kadın yaşı &lt; 35 ise 12 aydan sonra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	Kadın yaşı &gt; 35 ise 6 aydan sonra</a:t>
            </a:r>
          </a:p>
          <a:p>
            <a:pPr>
              <a:buFont typeface="Wingdings" charset="2"/>
              <a:buChar char="Ø"/>
            </a:pPr>
            <a:r>
              <a:rPr lang="tr-TR" b="1" dirty="0">
                <a:solidFill>
                  <a:srgbClr val="FF0C2D"/>
                </a:solidFill>
                <a:latin typeface="Helvetica"/>
                <a:cs typeface="Helvetica"/>
              </a:rPr>
              <a:t> </a:t>
            </a:r>
            <a:r>
              <a:rPr lang="tr-TR" b="1" dirty="0">
                <a:solidFill>
                  <a:srgbClr val="FFFF00"/>
                </a:solidFill>
                <a:latin typeface="Helvetica"/>
                <a:cs typeface="Helvetica"/>
              </a:rPr>
              <a:t>Pratik</a:t>
            </a:r>
          </a:p>
          <a:p>
            <a:pPr marL="0" indent="0">
              <a:buNone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	</a:t>
            </a: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6 ay ve 4 ay</a:t>
            </a:r>
          </a:p>
        </p:txBody>
      </p:sp>
    </p:spTree>
    <p:extLst>
      <p:ext uri="{BB962C8B-B14F-4D97-AF65-F5344CB8AC3E}">
        <p14:creationId xmlns:p14="http://schemas.microsoft.com/office/powerpoint/2010/main" val="19415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35F79A75-1FD9-41F0-8FF8-71600501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1" y="422276"/>
            <a:ext cx="11030243" cy="1035050"/>
          </a:xfrm>
        </p:spPr>
        <p:txBody>
          <a:bodyPr>
            <a:normAutofit/>
          </a:bodyPr>
          <a:lstStyle/>
          <a:p>
            <a:r>
              <a:rPr lang="tr-TR" b="1" dirty="0"/>
              <a:t>          AÇIKLANAMAYAN İNFERTİLİTE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5787E8-A75E-4854-9893-436D2F875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5175" y="2346325"/>
            <a:ext cx="8247063" cy="2557992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b="1" dirty="0">
                <a:solidFill>
                  <a:schemeClr val="tx1"/>
                </a:solidFill>
                <a:latin typeface="Helvetica"/>
                <a:cs typeface="Helvetica"/>
              </a:rPr>
              <a:t>Sperm analizi normal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b="1" dirty="0">
                <a:solidFill>
                  <a:schemeClr val="tx1"/>
                </a:solidFill>
                <a:latin typeface="Helvetica"/>
                <a:cs typeface="Helvetica"/>
              </a:rPr>
              <a:t>HSG normal 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b="1" dirty="0">
                <a:solidFill>
                  <a:schemeClr val="tx1"/>
                </a:solidFill>
                <a:latin typeface="Helvetica"/>
                <a:cs typeface="Helvetica"/>
              </a:rPr>
              <a:t>Normal </a:t>
            </a:r>
            <a:r>
              <a:rPr lang="tr-TR" b="1" dirty="0" err="1">
                <a:solidFill>
                  <a:schemeClr val="tx1"/>
                </a:solidFill>
                <a:latin typeface="Helvetica"/>
                <a:cs typeface="Helvetica"/>
              </a:rPr>
              <a:t>ovulasyon</a:t>
            </a:r>
            <a:endParaRPr lang="tr-TR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b="1" dirty="0">
                <a:solidFill>
                  <a:schemeClr val="tx1"/>
                </a:solidFill>
                <a:latin typeface="Helvetica"/>
                <a:cs typeface="Helvetica"/>
              </a:rPr>
              <a:t>Normal </a:t>
            </a:r>
            <a:r>
              <a:rPr lang="tr-TR" b="1" dirty="0" err="1">
                <a:solidFill>
                  <a:schemeClr val="tx1"/>
                </a:solidFill>
                <a:latin typeface="Helvetica"/>
                <a:cs typeface="Helvetica"/>
              </a:rPr>
              <a:t>pelvik</a:t>
            </a:r>
            <a:r>
              <a:rPr lang="tr-TR" b="1" dirty="0">
                <a:solidFill>
                  <a:schemeClr val="tx1"/>
                </a:solidFill>
                <a:latin typeface="Helvetica"/>
                <a:cs typeface="Helvetica"/>
              </a:rPr>
              <a:t> ve USG muayenesi</a:t>
            </a:r>
          </a:p>
        </p:txBody>
      </p:sp>
    </p:spTree>
    <p:extLst>
      <p:ext uri="{BB962C8B-B14F-4D97-AF65-F5344CB8AC3E}">
        <p14:creationId xmlns:p14="http://schemas.microsoft.com/office/powerpoint/2010/main" val="56178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7EBAEA87-99E1-47B0-B21F-D4B59BCD6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625" y="-79275"/>
            <a:ext cx="11214003" cy="631726"/>
          </a:xfrm>
        </p:spPr>
        <p:txBody>
          <a:bodyPr>
            <a:normAutofit fontScale="90000"/>
          </a:bodyPr>
          <a:lstStyle/>
          <a:p>
            <a:r>
              <a:rPr lang="tr-TR" dirty="0"/>
              <a:t>           ERKEK FAKTORÜ DEĞERLENDİRİLMESİ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8A57021-2600-4D55-92B7-E5B0818DA5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0400" y="4102100"/>
            <a:ext cx="5067300" cy="2540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tr-TR" sz="2900" b="1" dirty="0" err="1">
                <a:solidFill>
                  <a:srgbClr val="FFFF00"/>
                </a:solidFill>
                <a:latin typeface="Helvetica"/>
                <a:cs typeface="Helvetica"/>
              </a:rPr>
              <a:t>Azospermia</a:t>
            </a:r>
            <a:r>
              <a:rPr lang="tr-TR" sz="2900" b="1" dirty="0">
                <a:solidFill>
                  <a:srgbClr val="FFFF00"/>
                </a:solidFill>
                <a:latin typeface="Helvetica"/>
                <a:cs typeface="Helvetica"/>
              </a:rPr>
              <a:t> veya &lt; 5 m sperm / cc</a:t>
            </a:r>
          </a:p>
          <a:p>
            <a:pPr marL="0" indent="0">
              <a:buNone/>
            </a:pPr>
            <a:r>
              <a:rPr lang="tr-TR" sz="2900" b="1" dirty="0" err="1">
                <a:solidFill>
                  <a:schemeClr val="tx1"/>
                </a:solidFill>
                <a:latin typeface="Helvetica"/>
                <a:cs typeface="Helvetica"/>
              </a:rPr>
              <a:t>Periferik</a:t>
            </a: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tr-TR" sz="2900" b="1" dirty="0" err="1">
                <a:solidFill>
                  <a:schemeClr val="tx1"/>
                </a:solidFill>
                <a:latin typeface="Helvetica"/>
                <a:cs typeface="Helvetica"/>
              </a:rPr>
              <a:t>karyotip</a:t>
            </a: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None/>
            </a:pP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Y </a:t>
            </a:r>
            <a:r>
              <a:rPr lang="tr-TR" sz="2900" b="1" dirty="0" err="1">
                <a:solidFill>
                  <a:schemeClr val="tx1"/>
                </a:solidFill>
                <a:latin typeface="Helvetica"/>
                <a:cs typeface="Helvetica"/>
              </a:rPr>
              <a:t>delesyonu</a:t>
            </a: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None/>
            </a:pP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+ - DNA </a:t>
            </a:r>
            <a:r>
              <a:rPr lang="tr-TR" sz="2900" b="1" dirty="0" err="1">
                <a:solidFill>
                  <a:schemeClr val="tx1"/>
                </a:solidFill>
                <a:latin typeface="Helvetica"/>
                <a:cs typeface="Helvetica"/>
              </a:rPr>
              <a:t>fragmantasyonu</a:t>
            </a:r>
            <a:r>
              <a:rPr lang="tr-TR" sz="2900" b="1" dirty="0">
                <a:solidFill>
                  <a:schemeClr val="tx1"/>
                </a:solidFill>
                <a:latin typeface="Helvetica"/>
                <a:cs typeface="Helvetica"/>
              </a:rPr>
              <a:t> ( %25 )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739900"/>
            <a:ext cx="43053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>
                <a:solidFill>
                  <a:srgbClr val="FFFF00"/>
                </a:solidFill>
                <a:latin typeface="Helvetica"/>
                <a:cs typeface="Helvetica"/>
              </a:rPr>
              <a:t>Sperm analizi </a:t>
            </a:r>
          </a:p>
          <a:p>
            <a:r>
              <a:rPr lang="tr-TR" sz="2200" b="1" dirty="0">
                <a:latin typeface="Helvetica"/>
                <a:cs typeface="Helvetica"/>
              </a:rPr>
              <a:t>	&gt; 15 M</a:t>
            </a:r>
          </a:p>
          <a:p>
            <a:r>
              <a:rPr lang="tr-TR" sz="2200" b="1" dirty="0">
                <a:latin typeface="Helvetica"/>
                <a:cs typeface="Helvetica"/>
              </a:rPr>
              <a:t>	&gt;32 % </a:t>
            </a:r>
            <a:r>
              <a:rPr lang="tr-TR" sz="2200" b="1" dirty="0" err="1">
                <a:latin typeface="Helvetica"/>
                <a:cs typeface="Helvetica"/>
              </a:rPr>
              <a:t>progressif</a:t>
            </a:r>
            <a:r>
              <a:rPr lang="tr-TR" sz="2200" b="1" dirty="0">
                <a:latin typeface="Helvetica"/>
                <a:cs typeface="Helvetica"/>
              </a:rPr>
              <a:t> </a:t>
            </a:r>
            <a:r>
              <a:rPr lang="tr-TR" sz="2200" b="1" dirty="0" err="1">
                <a:latin typeface="Helvetica"/>
                <a:cs typeface="Helvetica"/>
              </a:rPr>
              <a:t>motilite</a:t>
            </a:r>
            <a:r>
              <a:rPr lang="tr-TR" sz="2200" b="1" dirty="0">
                <a:latin typeface="Helvetica"/>
                <a:cs typeface="Helvetica"/>
              </a:rPr>
              <a:t> </a:t>
            </a:r>
          </a:p>
          <a:p>
            <a:r>
              <a:rPr lang="tr-TR" sz="2200" b="1" dirty="0">
                <a:latin typeface="Helvetica"/>
                <a:cs typeface="Helvetica"/>
              </a:rPr>
              <a:t>	&gt;4 % morfoloji (</a:t>
            </a:r>
            <a:r>
              <a:rPr lang="tr-TR" sz="2200" b="1" dirty="0" err="1">
                <a:latin typeface="Helvetica"/>
                <a:cs typeface="Helvetica"/>
              </a:rPr>
              <a:t>Kruger</a:t>
            </a:r>
            <a:r>
              <a:rPr lang="tr-TR" sz="2200" b="1" dirty="0">
                <a:latin typeface="Helvetica"/>
                <a:cs typeface="Helvetica"/>
              </a:rPr>
              <a:t>)</a:t>
            </a:r>
          </a:p>
          <a:p>
            <a:r>
              <a:rPr lang="tr-TR" sz="2200" b="1" dirty="0">
                <a:latin typeface="Helvetica"/>
                <a:cs typeface="Helvetica"/>
              </a:rPr>
              <a:t>	2-5 gün </a:t>
            </a:r>
            <a:r>
              <a:rPr lang="tr-TR" sz="2200" b="1" dirty="0" err="1">
                <a:latin typeface="Helvetica"/>
                <a:cs typeface="Helvetica"/>
              </a:rPr>
              <a:t>abstinans</a:t>
            </a:r>
            <a:r>
              <a:rPr lang="tr-TR" sz="2200" b="1" dirty="0">
                <a:latin typeface="Helvetica"/>
                <a:cs typeface="Helvetica"/>
              </a:rPr>
              <a:t> </a:t>
            </a:r>
          </a:p>
          <a:p>
            <a:r>
              <a:rPr lang="tr-TR" sz="2200" b="1" dirty="0">
                <a:latin typeface="Helvetica"/>
                <a:cs typeface="Helvetica"/>
              </a:rPr>
              <a:t>	En az 2 sayım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40600" y="1676400"/>
            <a:ext cx="38686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200" b="1" dirty="0">
                <a:solidFill>
                  <a:srgbClr val="FFFF00"/>
                </a:solidFill>
                <a:latin typeface="Helvetica"/>
                <a:cs typeface="Helvetica"/>
              </a:rPr>
              <a:t>Anormal sperm sayımı </a:t>
            </a:r>
          </a:p>
          <a:p>
            <a:r>
              <a:rPr lang="tr-TR" sz="2200" b="1" dirty="0">
                <a:latin typeface="Helvetica"/>
                <a:cs typeface="Helvetica"/>
              </a:rPr>
              <a:t>FSH </a:t>
            </a:r>
          </a:p>
          <a:p>
            <a:r>
              <a:rPr lang="tr-TR" sz="2200" b="1" dirty="0" err="1">
                <a:latin typeface="Helvetica"/>
                <a:cs typeface="Helvetica"/>
              </a:rPr>
              <a:t>Testosterone</a:t>
            </a:r>
            <a:endParaRPr lang="tr-TR" sz="2200" b="1" dirty="0">
              <a:latin typeface="Helvetica"/>
              <a:cs typeface="Helvetica"/>
            </a:endParaRPr>
          </a:p>
          <a:p>
            <a:r>
              <a:rPr lang="tr-TR" sz="2200" b="1" dirty="0" err="1">
                <a:latin typeface="Helvetica"/>
                <a:cs typeface="Helvetica"/>
              </a:rPr>
              <a:t>Prolaktin</a:t>
            </a:r>
            <a:r>
              <a:rPr lang="tr-TR" sz="2200" b="1" dirty="0">
                <a:latin typeface="Helvetica"/>
                <a:cs typeface="Helvetica"/>
              </a:rPr>
              <a:t> </a:t>
            </a:r>
          </a:p>
          <a:p>
            <a:r>
              <a:rPr lang="tr-TR" sz="2200" b="1" dirty="0" err="1">
                <a:latin typeface="Helvetica"/>
                <a:cs typeface="Helvetica"/>
              </a:rPr>
              <a:t>Genital</a:t>
            </a:r>
            <a:r>
              <a:rPr lang="tr-TR" sz="2200" b="1" dirty="0">
                <a:latin typeface="Helvetica"/>
                <a:cs typeface="Helvetica"/>
              </a:rPr>
              <a:t> USG </a:t>
            </a:r>
          </a:p>
          <a:p>
            <a:r>
              <a:rPr lang="tr-TR" sz="2200" b="1" dirty="0" err="1">
                <a:latin typeface="Helvetica"/>
                <a:cs typeface="Helvetica"/>
              </a:rPr>
              <a:t>Antibiotik</a:t>
            </a:r>
            <a:r>
              <a:rPr lang="tr-TR" sz="2200" b="1" dirty="0">
                <a:latin typeface="Helvetica"/>
                <a:cs typeface="Helvetica"/>
              </a:rPr>
              <a:t> ( &gt;1 m WBC/cc )</a:t>
            </a:r>
          </a:p>
        </p:txBody>
      </p:sp>
    </p:spTree>
    <p:extLst>
      <p:ext uri="{BB962C8B-B14F-4D97-AF65-F5344CB8AC3E}">
        <p14:creationId xmlns:p14="http://schemas.microsoft.com/office/powerpoint/2010/main" val="3799330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8F362EFA-780A-478C-85C5-02781D504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393700"/>
            <a:ext cx="11903612" cy="1841500"/>
          </a:xfrm>
        </p:spPr>
        <p:txBody>
          <a:bodyPr>
            <a:noAutofit/>
          </a:bodyPr>
          <a:lstStyle/>
          <a:p>
            <a:r>
              <a:rPr lang="tr-TR" sz="3800" b="1" dirty="0"/>
              <a:t>İNFERTİLİTE DEĞERLENDİRİLMESİ ÖNCESİ YAPILMASI         GEREKENLER</a:t>
            </a:r>
            <a:br>
              <a:rPr lang="tr-TR" sz="3800" dirty="0"/>
            </a:br>
            <a:r>
              <a:rPr lang="tr-TR" sz="3800" dirty="0"/>
              <a:t>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543FAC7-1F02-4643-A79C-A39B170741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2055" y="1591993"/>
            <a:ext cx="9004301" cy="4893212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tr-TR" sz="2200" b="1" dirty="0">
              <a:latin typeface="Helvetica"/>
              <a:cs typeface="Helvetica"/>
            </a:endParaRPr>
          </a:p>
          <a:p>
            <a:pPr marL="0" indent="0">
              <a:buNone/>
            </a:pPr>
            <a:endParaRPr lang="tr-TR" sz="2200" b="1" dirty="0">
              <a:latin typeface="Helvetica"/>
              <a:cs typeface="Helvetica"/>
            </a:endParaRP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 err="1">
                <a:solidFill>
                  <a:schemeClr val="tx1"/>
                </a:solidFill>
                <a:latin typeface="Helvetica"/>
                <a:cs typeface="Helvetica"/>
              </a:rPr>
              <a:t>Anamnez</a:t>
            </a:r>
            <a:endParaRPr lang="tr-TR" sz="22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 err="1">
                <a:latin typeface="Helvetica"/>
                <a:cs typeface="Helvetica"/>
              </a:rPr>
              <a:t>Pelvik</a:t>
            </a:r>
            <a:r>
              <a:rPr lang="tr-TR" sz="2200" b="1" dirty="0">
                <a:latin typeface="Helvetica"/>
                <a:cs typeface="Helvetica"/>
              </a:rPr>
              <a:t> muayene </a:t>
            </a:r>
            <a:endParaRPr lang="tr-TR" sz="22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Çevre faktörlerinin araştırılması (iş hayatı)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2-3 günde bir </a:t>
            </a:r>
            <a:r>
              <a:rPr lang="tr-TR" sz="2200" b="1" dirty="0" err="1">
                <a:solidFill>
                  <a:schemeClr val="tx1"/>
                </a:solidFill>
                <a:latin typeface="Helvetica"/>
                <a:cs typeface="Helvetica"/>
              </a:rPr>
              <a:t>coitus</a:t>
            </a: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Sigara, kafein, uyuşturucu (  / Alkol )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VKİ &lt; 19 ve &gt;35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 err="1">
                <a:solidFill>
                  <a:schemeClr val="tx1"/>
                </a:solidFill>
                <a:latin typeface="Helvetica"/>
                <a:cs typeface="Helvetica"/>
              </a:rPr>
              <a:t>Folik</a:t>
            </a: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tr-TR" sz="2200" b="1" dirty="0" err="1">
                <a:solidFill>
                  <a:schemeClr val="tx1"/>
                </a:solidFill>
                <a:latin typeface="Helvetica"/>
                <a:cs typeface="Helvetica"/>
              </a:rPr>
              <a:t>Asid</a:t>
            </a: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200" b="1" dirty="0" err="1">
                <a:solidFill>
                  <a:schemeClr val="tx1"/>
                </a:solidFill>
                <a:latin typeface="Helvetica"/>
                <a:cs typeface="Helvetica"/>
              </a:rPr>
              <a:t>Rubella</a:t>
            </a:r>
            <a:r>
              <a:rPr lang="tr-TR" sz="22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Clr>
                <a:srgbClr val="FF0000"/>
              </a:buClr>
              <a:buNone/>
            </a:pPr>
            <a:endParaRPr lang="tr-TR" sz="22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5863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E0C8B89D-B6C0-46EB-8767-FB306E733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285" y="365127"/>
            <a:ext cx="11086515" cy="1325563"/>
          </a:xfrm>
        </p:spPr>
        <p:txBody>
          <a:bodyPr>
            <a:normAutofit fontScale="90000"/>
          </a:bodyPr>
          <a:lstStyle/>
          <a:p>
            <a:r>
              <a:rPr lang="tr-TR" dirty="0"/>
              <a:t>    </a:t>
            </a:r>
            <a:r>
              <a:rPr lang="tr-TR" sz="4900" b="1" dirty="0"/>
              <a:t>PROLAKTİN – THYROİD DEĞERLENDİRİLMESİ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FE64522-105D-44A9-BB0C-575512840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300" y="2171700"/>
            <a:ext cx="9183444" cy="39497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b="1" dirty="0" err="1">
                <a:solidFill>
                  <a:srgbClr val="FFFF00"/>
                </a:solidFill>
                <a:latin typeface="Helvetica"/>
                <a:cs typeface="Helvetica"/>
              </a:rPr>
              <a:t>Prolaktin</a:t>
            </a:r>
            <a:r>
              <a:rPr lang="tr-TR" b="1" dirty="0">
                <a:solidFill>
                  <a:srgbClr val="FFFF00"/>
                </a:solidFill>
                <a:latin typeface="Helvetica"/>
                <a:cs typeface="Helvetica"/>
              </a:rPr>
              <a:t> - </a:t>
            </a:r>
            <a:r>
              <a:rPr lang="tr-TR" b="1" dirty="0" err="1">
                <a:solidFill>
                  <a:srgbClr val="FFFF00"/>
                </a:solidFill>
                <a:latin typeface="Helvetica"/>
                <a:cs typeface="Helvetica"/>
              </a:rPr>
              <a:t>makroprolaktin</a:t>
            </a:r>
            <a:r>
              <a:rPr lang="tr-TR" b="1" dirty="0">
                <a:solidFill>
                  <a:srgbClr val="FFFF00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Çöktürme sonrası sonuç &gt; %50 </a:t>
            </a:r>
            <a:r>
              <a:rPr lang="tr-TR" sz="2800" b="1" dirty="0" err="1">
                <a:solidFill>
                  <a:schemeClr val="tx1"/>
                </a:solidFill>
                <a:latin typeface="Helvetica"/>
                <a:cs typeface="Helvetica"/>
              </a:rPr>
              <a:t>makroprolaktin</a:t>
            </a: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 yok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				  40 - 50 sınır 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			          &lt; 40  </a:t>
            </a:r>
            <a:r>
              <a:rPr lang="tr-TR" sz="2800" b="1" dirty="0" err="1">
                <a:solidFill>
                  <a:schemeClr val="tx1"/>
                </a:solidFill>
                <a:latin typeface="Helvetica"/>
                <a:cs typeface="Helvetica"/>
              </a:rPr>
              <a:t>makroprolaktin</a:t>
            </a: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 var </a:t>
            </a:r>
          </a:p>
          <a:p>
            <a:pPr marL="0" indent="0">
              <a:buNone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TSH – Anti TPO (düşükler) </a:t>
            </a:r>
          </a:p>
          <a:p>
            <a:pPr>
              <a:buClr>
                <a:srgbClr val="FF0000"/>
              </a:buClr>
              <a:buSzPct val="101000"/>
              <a:buFont typeface="Wingdings" charset="2"/>
              <a:buChar char="ü"/>
            </a:pPr>
            <a:r>
              <a:rPr lang="tr-TR" sz="2800" b="1" dirty="0">
                <a:solidFill>
                  <a:schemeClr val="tx1"/>
                </a:solidFill>
                <a:latin typeface="Helvetica"/>
                <a:cs typeface="Helvetica"/>
              </a:rPr>
              <a:t>Spesifik tedavi yapılmalıdır.</a:t>
            </a:r>
          </a:p>
        </p:txBody>
      </p:sp>
    </p:spTree>
    <p:extLst>
      <p:ext uri="{BB962C8B-B14F-4D97-AF65-F5344CB8AC3E}">
        <p14:creationId xmlns:p14="http://schemas.microsoft.com/office/powerpoint/2010/main" val="4082480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5B29E7FD-C5AB-4C28-B13D-BC8177087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508003"/>
            <a:ext cx="10515600" cy="876298"/>
          </a:xfrm>
        </p:spPr>
        <p:txBody>
          <a:bodyPr>
            <a:normAutofit/>
          </a:bodyPr>
          <a:lstStyle/>
          <a:p>
            <a:r>
              <a:rPr lang="tr-TR" dirty="0"/>
              <a:t>    </a:t>
            </a:r>
            <a:r>
              <a:rPr lang="tr-TR" b="1" dirty="0">
                <a:latin typeface="Helvetica"/>
                <a:cs typeface="Helvetica"/>
              </a:rPr>
              <a:t>ENDOMETRİOZİS TANISI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81700" y="2362200"/>
            <a:ext cx="270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Clr>
                <a:srgbClr val="FF001E"/>
              </a:buClr>
              <a:buFont typeface="Wingdings" charset="2"/>
              <a:buChar char="ü"/>
            </a:pPr>
            <a:r>
              <a:rPr lang="en-US" sz="2400" dirty="0" err="1">
                <a:latin typeface="Helvetica"/>
                <a:cs typeface="Helvetica"/>
              </a:rPr>
              <a:t>Şişlik</a:t>
            </a:r>
            <a:r>
              <a:rPr lang="en-US" sz="2400" dirty="0">
                <a:latin typeface="Helvetica"/>
                <a:cs typeface="Helvetica"/>
              </a:rPr>
              <a:t> , </a:t>
            </a:r>
            <a:r>
              <a:rPr lang="en-US" sz="2400" dirty="0" err="1">
                <a:latin typeface="Helvetica"/>
                <a:cs typeface="Helvetica"/>
              </a:rPr>
              <a:t>ağrı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30900" y="2887540"/>
            <a:ext cx="280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FF001E"/>
              </a:buClr>
              <a:buFont typeface="Wingdings" charset="2"/>
              <a:buChar char="ü"/>
            </a:pPr>
            <a:r>
              <a:rPr lang="en-US" sz="2400" dirty="0">
                <a:latin typeface="Helvetica"/>
                <a:cs typeface="Helvetica"/>
              </a:rPr>
              <a:t> </a:t>
            </a:r>
            <a:r>
              <a:rPr lang="en-US" sz="2400" dirty="0" err="1">
                <a:latin typeface="Helvetica"/>
                <a:cs typeface="Helvetica"/>
              </a:rPr>
              <a:t>Dismerone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5400" y="3383126"/>
            <a:ext cx="2362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1E"/>
              </a:buClr>
              <a:buFont typeface="Wingdings" charset="2"/>
              <a:buChar char="ü"/>
            </a:pPr>
            <a:r>
              <a:rPr lang="en-US" sz="2400" dirty="0" err="1">
                <a:latin typeface="Helvetica"/>
                <a:cs typeface="Helvetica"/>
              </a:rPr>
              <a:t>Disparoni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6800" y="1587500"/>
            <a:ext cx="527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FF0000"/>
              </a:buClr>
              <a:buFont typeface="Wingdings" charset="2"/>
              <a:buChar char="Ø"/>
            </a:pPr>
            <a:r>
              <a:rPr lang="tr-TR" sz="2800" b="1" dirty="0">
                <a:latin typeface="Helvetica"/>
                <a:cs typeface="Helvetica"/>
              </a:rPr>
              <a:t> </a:t>
            </a:r>
            <a:r>
              <a:rPr lang="tr-TR" sz="2600" dirty="0">
                <a:latin typeface="Helvetica"/>
                <a:cs typeface="Helvetica"/>
              </a:rPr>
              <a:t>Tanı yıllarca gecikebilir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89300" y="2019300"/>
            <a:ext cx="2959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1E"/>
              </a:buClr>
            </a:pPr>
            <a:r>
              <a:rPr lang="tr-TR" sz="2800" b="1" dirty="0">
                <a:latin typeface="Helvetica"/>
                <a:cs typeface="Helvetica"/>
              </a:rPr>
              <a:t>     </a:t>
            </a:r>
            <a:r>
              <a:rPr lang="tr-TR" sz="2600" dirty="0">
                <a:solidFill>
                  <a:srgbClr val="FFFF00"/>
                </a:solidFill>
                <a:latin typeface="Helvetica"/>
                <a:cs typeface="Helvetica"/>
              </a:rPr>
              <a:t>Semptomlar</a:t>
            </a:r>
            <a:endParaRPr lang="en-US" sz="26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1700" y="3878712"/>
            <a:ext cx="2349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Clr>
                <a:srgbClr val="FF001E"/>
              </a:buClr>
              <a:buFont typeface="Wingdings" charset="2"/>
              <a:buChar char="ü"/>
            </a:pPr>
            <a:r>
              <a:rPr lang="en-US" sz="2400" dirty="0" err="1"/>
              <a:t>Dizüri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2374900" y="4051300"/>
            <a:ext cx="209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Clr>
                <a:srgbClr val="FF0000"/>
              </a:buClr>
              <a:buFont typeface="Wingdings" charset="2"/>
              <a:buChar char="Ø"/>
            </a:pPr>
            <a:r>
              <a:rPr lang="tr-TR" sz="2400" b="1" dirty="0">
                <a:latin typeface="Helvetica"/>
                <a:cs typeface="Helvetica"/>
              </a:rPr>
              <a:t> </a:t>
            </a:r>
            <a:r>
              <a:rPr lang="tr-TR" sz="2400" dirty="0">
                <a:latin typeface="Helvetica"/>
                <a:cs typeface="Helvetica"/>
              </a:rPr>
              <a:t>USG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19400" y="449580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  <a:tabLst>
                <a:tab pos="0" algn="l"/>
              </a:tabLst>
            </a:pPr>
            <a:r>
              <a:rPr lang="tr-TR" sz="2400" b="1" dirty="0">
                <a:latin typeface="Helvetica"/>
                <a:cs typeface="Helvetica"/>
              </a:rPr>
              <a:t> </a:t>
            </a:r>
            <a:r>
              <a:rPr lang="tr-TR" sz="2400" dirty="0">
                <a:latin typeface="Helvetica"/>
                <a:cs typeface="Helvetica"/>
              </a:rPr>
              <a:t>MR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06700" y="4876800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Ø"/>
            </a:pPr>
            <a:r>
              <a:rPr lang="tr-TR" sz="2400" b="1" dirty="0">
                <a:latin typeface="Helvetica"/>
                <a:cs typeface="Helvetica"/>
              </a:rPr>
              <a:t> </a:t>
            </a:r>
            <a:r>
              <a:rPr lang="tr-TR" sz="2400" dirty="0">
                <a:latin typeface="Helvetica"/>
                <a:cs typeface="Helvetica"/>
              </a:rPr>
              <a:t>CA 125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832100" y="5245100"/>
            <a:ext cx="2895600" cy="436564"/>
          </a:xfrm>
        </p:spPr>
        <p:txBody>
          <a:bodyPr>
            <a:noAutofit/>
          </a:bodyPr>
          <a:lstStyle/>
          <a:p>
            <a:pPr>
              <a:buClr>
                <a:srgbClr val="FF001E"/>
              </a:buClr>
              <a:buFont typeface="Wingdings" charset="2"/>
              <a:buChar char="Ø"/>
            </a:pPr>
            <a:r>
              <a:rPr lang="en-US" sz="2400" dirty="0" err="1">
                <a:latin typeface="Helvetica"/>
                <a:cs typeface="Helvetica"/>
              </a:rPr>
              <a:t>Pelvik</a:t>
            </a:r>
            <a:r>
              <a:rPr lang="en-US" sz="2400" dirty="0">
                <a:latin typeface="Helvetica"/>
                <a:cs typeface="Helvetica"/>
              </a:rPr>
              <a:t> </a:t>
            </a:r>
            <a:r>
              <a:rPr lang="en-US" sz="2400" dirty="0" err="1">
                <a:latin typeface="Helvetica"/>
                <a:cs typeface="Helvetica"/>
              </a:rPr>
              <a:t>Muayene</a:t>
            </a:r>
            <a:endParaRPr lang="en-US" sz="2400" dirty="0">
              <a:latin typeface="Helvetica"/>
              <a:cs typeface="Helvetic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19400" y="5753100"/>
            <a:ext cx="2197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1E"/>
              </a:buClr>
              <a:buFont typeface="Wingdings" charset="2"/>
              <a:buChar char="Ø"/>
            </a:pPr>
            <a:r>
              <a:rPr lang="en-US" sz="2400" dirty="0"/>
              <a:t> Laparoscopy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06700" y="6146800"/>
            <a:ext cx="2761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1E"/>
              </a:buClr>
              <a:buFont typeface="Wingdings" charset="2"/>
              <a:buChar char="Ø"/>
            </a:pPr>
            <a:r>
              <a:rPr lang="en-US" sz="2400" dirty="0">
                <a:latin typeface="Helvetica"/>
                <a:cs typeface="Helvetica"/>
              </a:rPr>
              <a:t>AFS </a:t>
            </a:r>
            <a:r>
              <a:rPr lang="en-US" sz="2400" dirty="0" err="1">
                <a:latin typeface="Helvetica"/>
                <a:cs typeface="Helvetica"/>
              </a:rPr>
              <a:t>sınıflaması</a:t>
            </a:r>
            <a:endParaRPr lang="en-US" sz="2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967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7914172-2442-4442-8DAA-3E572E3E1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" y="368299"/>
            <a:ext cx="8890000" cy="825501"/>
          </a:xfrm>
        </p:spPr>
        <p:txBody>
          <a:bodyPr>
            <a:normAutofit fontScale="90000"/>
          </a:bodyPr>
          <a:lstStyle/>
          <a:p>
            <a:pPr algn="l"/>
            <a:r>
              <a:rPr lang="tr-TR" b="1" dirty="0"/>
              <a:t>                            PKOS TANISI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6BA940A-3DD5-46B6-84E0-2602BE3D1E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1599" y="3467100"/>
            <a:ext cx="4457701" cy="24976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r-TR" sz="2400" b="1" dirty="0">
                <a:solidFill>
                  <a:schemeClr val="tx1"/>
                </a:solidFill>
              </a:rPr>
              <a:t>   </a:t>
            </a:r>
            <a:endParaRPr lang="tr-TR" sz="19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tr-TR" sz="2400" b="1" dirty="0">
                <a:solidFill>
                  <a:schemeClr val="tx1"/>
                </a:solidFill>
              </a:rPr>
              <a:t>   </a:t>
            </a:r>
            <a:endParaRPr lang="tr-TR" sz="2400" b="1" dirty="0"/>
          </a:p>
          <a:p>
            <a:pPr marL="0" indent="0">
              <a:buNone/>
            </a:pPr>
            <a:endParaRPr lang="tr-TR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132741" y="717490"/>
            <a:ext cx="2978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1600" dirty="0">
                <a:solidFill>
                  <a:srgbClr val="FFFFFF"/>
                </a:solidFill>
                <a:latin typeface="Helvetica"/>
                <a:cs typeface="Helvetica"/>
              </a:rPr>
              <a:t>Rotterdam Kriterleri, May 2003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9400" y="2006600"/>
            <a:ext cx="995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1E"/>
              </a:buClr>
            </a:pPr>
            <a:r>
              <a:rPr lang="tr-TR" sz="2400" b="1" dirty="0">
                <a:solidFill>
                  <a:srgbClr val="FFFF00"/>
                </a:solidFill>
                <a:latin typeface="Helvetica"/>
                <a:cs typeface="Helvetica"/>
              </a:rPr>
              <a:t>               1.Over </a:t>
            </a:r>
            <a:r>
              <a:rPr lang="tr-TR" sz="2400" b="1" dirty="0" err="1">
                <a:solidFill>
                  <a:srgbClr val="FFFF00"/>
                </a:solidFill>
                <a:latin typeface="Helvetica"/>
                <a:cs typeface="Helvetica"/>
              </a:rPr>
              <a:t>disfonksiyonu</a:t>
            </a:r>
            <a:r>
              <a:rPr lang="tr-TR" sz="2400" b="1" dirty="0">
                <a:solidFill>
                  <a:srgbClr val="FFFF00"/>
                </a:solidFill>
                <a:latin typeface="Helvetica"/>
                <a:cs typeface="Helvetica"/>
              </a:rPr>
              <a:t> </a:t>
            </a:r>
          </a:p>
          <a:p>
            <a:r>
              <a:rPr lang="tr-TR" sz="2400" b="1" dirty="0">
                <a:solidFill>
                  <a:srgbClr val="FF001E"/>
                </a:solidFill>
                <a:latin typeface="Helvetica"/>
                <a:cs typeface="Helvetica"/>
              </a:rPr>
              <a:t>                                           </a:t>
            </a:r>
            <a:r>
              <a:rPr lang="tr-TR" sz="2400" dirty="0" err="1">
                <a:latin typeface="Helvetica"/>
                <a:cs typeface="Helvetica"/>
              </a:rPr>
              <a:t>oligomenore</a:t>
            </a:r>
            <a:r>
              <a:rPr lang="tr-TR" sz="2400" dirty="0">
                <a:latin typeface="Helvetica"/>
                <a:cs typeface="Helvetica"/>
              </a:rPr>
              <a:t> ( &lt; 6-9 </a:t>
            </a:r>
            <a:r>
              <a:rPr lang="tr-TR" sz="2400" dirty="0" err="1">
                <a:latin typeface="Helvetica"/>
                <a:cs typeface="Helvetica"/>
              </a:rPr>
              <a:t>menses</a:t>
            </a:r>
            <a:r>
              <a:rPr lang="tr-TR" sz="2400" dirty="0">
                <a:latin typeface="Helvetica"/>
                <a:cs typeface="Helvetica"/>
              </a:rPr>
              <a:t> /sene )</a:t>
            </a:r>
          </a:p>
          <a:p>
            <a:r>
              <a:rPr lang="tr-TR" sz="2400" dirty="0">
                <a:latin typeface="Helvetica"/>
                <a:cs typeface="Helvetica"/>
              </a:rPr>
              <a:t>			                                                   veya </a:t>
            </a:r>
          </a:p>
          <a:p>
            <a:r>
              <a:rPr lang="tr-TR" sz="2400" dirty="0">
                <a:latin typeface="Helvetica"/>
                <a:cs typeface="Helvetica"/>
              </a:rPr>
              <a:t>	                                      </a:t>
            </a:r>
            <a:r>
              <a:rPr lang="tr-TR" sz="2400" dirty="0" err="1">
                <a:latin typeface="Helvetica"/>
                <a:cs typeface="Helvetica"/>
              </a:rPr>
              <a:t>oligo</a:t>
            </a:r>
            <a:r>
              <a:rPr lang="tr-TR" sz="2400" dirty="0">
                <a:latin typeface="Helvetica"/>
                <a:cs typeface="Helvetica"/>
              </a:rPr>
              <a:t> </a:t>
            </a:r>
            <a:r>
              <a:rPr lang="tr-TR" sz="2400" dirty="0" err="1">
                <a:latin typeface="Helvetica"/>
                <a:cs typeface="Helvetica"/>
              </a:rPr>
              <a:t>ovulasyon</a:t>
            </a:r>
            <a:r>
              <a:rPr lang="tr-TR" sz="2400" dirty="0">
                <a:latin typeface="Helvetica"/>
                <a:cs typeface="Helvetica"/>
              </a:rPr>
              <a:t> (klinik veya </a:t>
            </a:r>
            <a:r>
              <a:rPr lang="tr-TR" sz="2400" dirty="0" err="1">
                <a:latin typeface="Helvetica"/>
                <a:cs typeface="Helvetica"/>
              </a:rPr>
              <a:t>blokimyasal</a:t>
            </a:r>
            <a:r>
              <a:rPr lang="tr-TR" sz="2400" dirty="0">
                <a:latin typeface="Helvetica"/>
                <a:cs typeface="Helvetica"/>
              </a:rPr>
              <a:t> 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4000" y="3644900"/>
            <a:ext cx="104648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1E"/>
              </a:buClr>
            </a:pPr>
            <a:r>
              <a:rPr lang="tr-TR" sz="2400" b="1" dirty="0">
                <a:solidFill>
                  <a:srgbClr val="FFFF00"/>
                </a:solidFill>
                <a:latin typeface="Helvetica"/>
                <a:cs typeface="Helvetica"/>
              </a:rPr>
              <a:t>              2. </a:t>
            </a:r>
            <a:r>
              <a:rPr lang="tr-TR" sz="2400" b="1" dirty="0" err="1">
                <a:solidFill>
                  <a:srgbClr val="FFFF00"/>
                </a:solidFill>
                <a:latin typeface="Helvetica"/>
                <a:cs typeface="Helvetica"/>
              </a:rPr>
              <a:t>Hiperandrogenism</a:t>
            </a:r>
            <a:r>
              <a:rPr lang="tr-TR" sz="2400" b="1" dirty="0">
                <a:solidFill>
                  <a:srgbClr val="FFFF00"/>
                </a:solidFill>
                <a:latin typeface="Helvetica"/>
                <a:cs typeface="Helvetica"/>
              </a:rPr>
              <a:t> belirtileri </a:t>
            </a:r>
          </a:p>
          <a:p>
            <a:r>
              <a:rPr lang="tr-TR" sz="2400" b="1" dirty="0">
                <a:latin typeface="Helvetica"/>
                <a:cs typeface="Helvetica"/>
              </a:rPr>
              <a:t>                                           </a:t>
            </a:r>
            <a:r>
              <a:rPr lang="tr-TR" sz="2400" dirty="0">
                <a:latin typeface="Helvetica"/>
                <a:cs typeface="Helvetica"/>
              </a:rPr>
              <a:t> ( </a:t>
            </a:r>
            <a:r>
              <a:rPr lang="tr-TR" sz="2400" dirty="0" err="1">
                <a:latin typeface="Helvetica"/>
                <a:cs typeface="Helvetica"/>
              </a:rPr>
              <a:t>Ferriman</a:t>
            </a:r>
            <a:r>
              <a:rPr lang="tr-TR" sz="2400" dirty="0">
                <a:latin typeface="Helvetica"/>
                <a:cs typeface="Helvetica"/>
              </a:rPr>
              <a:t> – </a:t>
            </a:r>
            <a:r>
              <a:rPr lang="tr-TR" sz="2400" dirty="0" err="1">
                <a:latin typeface="Helvetica"/>
                <a:cs typeface="Helvetica"/>
              </a:rPr>
              <a:t>Gallwey</a:t>
            </a:r>
            <a:r>
              <a:rPr lang="tr-TR" sz="2400" dirty="0">
                <a:latin typeface="Helvetica"/>
                <a:cs typeface="Helvetica"/>
              </a:rPr>
              <a:t> skor &gt;8 )</a:t>
            </a:r>
          </a:p>
          <a:p>
            <a:r>
              <a:rPr lang="tr-TR" sz="2400" dirty="0">
                <a:latin typeface="Helvetica"/>
                <a:cs typeface="Helvetica"/>
              </a:rPr>
              <a:t>                                            yüksek total / serbest </a:t>
            </a:r>
            <a:r>
              <a:rPr lang="tr-TR" sz="2400" dirty="0" err="1">
                <a:latin typeface="Helvetica"/>
                <a:cs typeface="Helvetica"/>
              </a:rPr>
              <a:t>Testesteron</a:t>
            </a:r>
            <a:r>
              <a:rPr lang="tr-TR" sz="2400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4000" y="4940300"/>
            <a:ext cx="1104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1E"/>
              </a:buClr>
            </a:pPr>
            <a:r>
              <a:rPr lang="tr-TR" sz="2400" b="1" dirty="0">
                <a:solidFill>
                  <a:srgbClr val="FFFF00"/>
                </a:solidFill>
                <a:latin typeface="Helvetica"/>
                <a:cs typeface="Helvetica"/>
              </a:rPr>
              <a:t>               3. USG görüntüsü</a:t>
            </a:r>
          </a:p>
          <a:p>
            <a:r>
              <a:rPr lang="tr-TR" sz="2400" b="1" dirty="0">
                <a:latin typeface="Helvetica"/>
                <a:cs typeface="Helvetica"/>
              </a:rPr>
              <a:t>                                           </a:t>
            </a:r>
            <a:r>
              <a:rPr lang="tr-TR" sz="2400" dirty="0">
                <a:latin typeface="Helvetica"/>
                <a:cs typeface="Helvetica"/>
              </a:rPr>
              <a:t>&gt;12 tane &lt; 10 mm</a:t>
            </a:r>
          </a:p>
          <a:p>
            <a:r>
              <a:rPr lang="tr-TR" sz="2400" dirty="0">
                <a:latin typeface="Helvetica"/>
                <a:cs typeface="Helvetica"/>
              </a:rPr>
              <a:t>	                                     En az 10 tane 10 mm ‘den küçük ve </a:t>
            </a:r>
          </a:p>
          <a:p>
            <a:r>
              <a:rPr lang="tr-TR" sz="2400" dirty="0">
                <a:latin typeface="Helvetica"/>
                <a:cs typeface="Helvetica"/>
              </a:rPr>
              <a:t>	                                     Periferide yerleşmiş </a:t>
            </a:r>
            <a:r>
              <a:rPr lang="tr-TR" sz="2400" dirty="0" err="1">
                <a:latin typeface="Helvetica"/>
                <a:cs typeface="Helvetica"/>
              </a:rPr>
              <a:t>foliküller</a:t>
            </a:r>
            <a:r>
              <a:rPr lang="tr-TR" sz="2400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25600" y="1409700"/>
            <a:ext cx="5549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err="1">
                <a:latin typeface="Helvetica"/>
                <a:cs typeface="Helvetica"/>
              </a:rPr>
              <a:t>Aşağıdakilerden</a:t>
            </a:r>
            <a:r>
              <a:rPr lang="en-US" sz="2400" u="sng" dirty="0">
                <a:latin typeface="Helvetica"/>
                <a:cs typeface="Helvetica"/>
              </a:rPr>
              <a:t> en </a:t>
            </a:r>
            <a:r>
              <a:rPr lang="en-US" sz="2400" u="sng" dirty="0" err="1">
                <a:latin typeface="Helvetica"/>
                <a:cs typeface="Helvetica"/>
              </a:rPr>
              <a:t>az</a:t>
            </a:r>
            <a:r>
              <a:rPr lang="en-US" sz="2400" u="sng" dirty="0">
                <a:latin typeface="Helvetica"/>
                <a:cs typeface="Helvetica"/>
              </a:rPr>
              <a:t> 2’si </a:t>
            </a:r>
            <a:r>
              <a:rPr lang="en-US" sz="2400" u="sng" dirty="0" err="1">
                <a:latin typeface="Helvetica"/>
                <a:cs typeface="Helvetica"/>
              </a:rPr>
              <a:t>olmalıdır</a:t>
            </a:r>
            <a:r>
              <a:rPr lang="en-US" sz="2400" u="sng" dirty="0">
                <a:latin typeface="Helvetica"/>
                <a:cs typeface="Helvetica"/>
              </a:rPr>
              <a:t> :</a:t>
            </a:r>
          </a:p>
        </p:txBody>
      </p:sp>
    </p:spTree>
    <p:extLst>
      <p:ext uri="{BB962C8B-B14F-4D97-AF65-F5344CB8AC3E}">
        <p14:creationId xmlns:p14="http://schemas.microsoft.com/office/powerpoint/2010/main" val="188564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1A779102-5113-4B58-A81E-624468E7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700" y="596900"/>
            <a:ext cx="11048999" cy="1011769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      OVER REZERVİ DEĞERLENDİRİLMESİ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AAAEACB8-0401-461E-8BC2-02D33A5727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0901" y="2030647"/>
            <a:ext cx="5014430" cy="425206"/>
          </a:xfrm>
        </p:spPr>
        <p:txBody>
          <a:bodyPr>
            <a:normAutofit fontScale="25000" lnSpcReduction="20000"/>
          </a:bodyPr>
          <a:lstStyle/>
          <a:p>
            <a:pPr marL="0" indent="0">
              <a:buClr>
                <a:srgbClr val="FFFF00"/>
              </a:buClr>
              <a:buSzPct val="136000"/>
              <a:buNone/>
            </a:pPr>
            <a:r>
              <a:rPr lang="tr-TR" sz="11200" b="1" dirty="0">
                <a:solidFill>
                  <a:schemeClr val="tx1"/>
                </a:solidFill>
                <a:latin typeface="Helvetica"/>
                <a:cs typeface="Helvetica"/>
              </a:rPr>
              <a:t>  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3120FA6F-D9A5-4116-A6E4-85AA3A965AD6}"/>
              </a:ext>
            </a:extLst>
          </p:cNvPr>
          <p:cNvSpPr txBox="1"/>
          <p:nvPr/>
        </p:nvSpPr>
        <p:spPr>
          <a:xfrm>
            <a:off x="3162300" y="2572243"/>
            <a:ext cx="53003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2600" dirty="0"/>
              <a:t>           </a:t>
            </a:r>
            <a:r>
              <a:rPr lang="tr-TR" sz="2600" b="1" dirty="0" err="1">
                <a:latin typeface="Helvetica"/>
                <a:cs typeface="Helvetica"/>
              </a:rPr>
              <a:t>Cervical</a:t>
            </a:r>
            <a:r>
              <a:rPr lang="tr-TR" sz="2600" b="1" dirty="0">
                <a:latin typeface="Helvetica"/>
                <a:cs typeface="Helvetica"/>
              </a:rPr>
              <a:t> </a:t>
            </a:r>
            <a:r>
              <a:rPr lang="tr-TR" sz="2600" b="1" dirty="0" err="1">
                <a:latin typeface="Helvetica"/>
                <a:cs typeface="Helvetica"/>
              </a:rPr>
              <a:t>mucus</a:t>
            </a:r>
            <a:r>
              <a:rPr lang="tr-TR" sz="2600" b="1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9C43A673-A176-4B3D-9862-8703C28134C2}"/>
              </a:ext>
            </a:extLst>
          </p:cNvPr>
          <p:cNvSpPr txBox="1"/>
          <p:nvPr/>
        </p:nvSpPr>
        <p:spPr>
          <a:xfrm>
            <a:off x="3213100" y="3333478"/>
            <a:ext cx="49229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2600" dirty="0"/>
              <a:t>          </a:t>
            </a:r>
            <a:r>
              <a:rPr lang="tr-TR" sz="2600" b="1" dirty="0">
                <a:latin typeface="Helvetica"/>
                <a:cs typeface="Helvetica"/>
              </a:rPr>
              <a:t>CD3 FSH / </a:t>
            </a:r>
            <a:r>
              <a:rPr lang="tr-TR" sz="2600" b="1" dirty="0" err="1">
                <a:latin typeface="Helvetica"/>
                <a:cs typeface="Helvetica"/>
              </a:rPr>
              <a:t>Estradiol</a:t>
            </a:r>
            <a:endParaRPr lang="tr-TR" sz="2600" b="1" dirty="0">
              <a:latin typeface="Helvetica"/>
              <a:cs typeface="Helvetica"/>
            </a:endParaRP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98CDB9D5-87D8-4D5E-9792-CB0466972E89}"/>
              </a:ext>
            </a:extLst>
          </p:cNvPr>
          <p:cNvSpPr txBox="1"/>
          <p:nvPr/>
        </p:nvSpPr>
        <p:spPr>
          <a:xfrm>
            <a:off x="3225800" y="4094713"/>
            <a:ext cx="43307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2600" b="1" dirty="0"/>
              <a:t>         </a:t>
            </a:r>
            <a:r>
              <a:rPr lang="tr-TR" sz="2600" b="1" dirty="0">
                <a:latin typeface="Helvetica"/>
                <a:cs typeface="Helvetica"/>
              </a:rPr>
              <a:t> AFC (3-6 total) </a:t>
            </a:r>
          </a:p>
        </p:txBody>
      </p:sp>
      <p:sp>
        <p:nvSpPr>
          <p:cNvPr id="10" name="Dikdörtgen 9">
            <a:extLst>
              <a:ext uri="{FF2B5EF4-FFF2-40B4-BE49-F238E27FC236}">
                <a16:creationId xmlns:a16="http://schemas.microsoft.com/office/drawing/2014/main" id="{E08C41EB-3A34-4228-A6CC-EEA6FA94C58B}"/>
              </a:ext>
            </a:extLst>
          </p:cNvPr>
          <p:cNvSpPr/>
          <p:nvPr/>
        </p:nvSpPr>
        <p:spPr>
          <a:xfrm>
            <a:off x="3213100" y="4855948"/>
            <a:ext cx="45593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2600" b="1" dirty="0"/>
              <a:t>          </a:t>
            </a:r>
            <a:r>
              <a:rPr lang="tr-TR" sz="2600" b="1" dirty="0">
                <a:latin typeface="Helvetica"/>
                <a:cs typeface="Helvetica"/>
              </a:rPr>
              <a:t>AMH ( &lt; I </a:t>
            </a:r>
            <a:r>
              <a:rPr lang="tr-TR" sz="2600" b="1" dirty="0" err="1">
                <a:latin typeface="Helvetica"/>
                <a:cs typeface="Helvetica"/>
              </a:rPr>
              <a:t>ng</a:t>
            </a:r>
            <a:r>
              <a:rPr lang="tr-TR" sz="2600" b="1" dirty="0">
                <a:latin typeface="Helvetica"/>
                <a:cs typeface="Helvetica"/>
              </a:rPr>
              <a:t>/ml 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25800" y="1803400"/>
            <a:ext cx="3822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en-US" sz="2800" dirty="0"/>
              <a:t>       </a:t>
            </a:r>
            <a:r>
              <a:rPr lang="en-US" sz="2800" dirty="0">
                <a:latin typeface="Helvetica"/>
                <a:cs typeface="Helvetica"/>
              </a:rPr>
              <a:t>  </a:t>
            </a:r>
            <a:r>
              <a:rPr lang="en-US" sz="2800" b="1" dirty="0">
                <a:latin typeface="Helvetica"/>
                <a:cs typeface="Helvetica"/>
              </a:rPr>
              <a:t>CC CT</a:t>
            </a:r>
          </a:p>
        </p:txBody>
      </p:sp>
    </p:spTree>
    <p:extLst>
      <p:ext uri="{BB962C8B-B14F-4D97-AF65-F5344CB8AC3E}">
        <p14:creationId xmlns:p14="http://schemas.microsoft.com/office/powerpoint/2010/main" val="4000173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B22A766-8DEF-4B77-B33C-1F687BB59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626" y="365127"/>
            <a:ext cx="11016175" cy="1063625"/>
          </a:xfrm>
        </p:spPr>
        <p:txBody>
          <a:bodyPr>
            <a:normAutofit fontScale="90000"/>
          </a:bodyPr>
          <a:lstStyle/>
          <a:p>
            <a:r>
              <a:rPr lang="tr-TR" dirty="0"/>
              <a:t>       </a:t>
            </a:r>
            <a:r>
              <a:rPr lang="tr-TR" sz="4700" b="1" dirty="0">
                <a:latin typeface="Helvetica"/>
                <a:cs typeface="Helvetica"/>
              </a:rPr>
              <a:t>OVULASYONUN </a:t>
            </a:r>
            <a:r>
              <a:rPr lang="tr-TR" sz="4700" b="1" dirty="0" err="1">
                <a:latin typeface="Helvetica"/>
                <a:cs typeface="Helvetica"/>
              </a:rPr>
              <a:t>DEĞERLENDİRiLMESİ</a:t>
            </a:r>
            <a:r>
              <a:rPr lang="tr-TR" sz="4700" b="1" dirty="0">
                <a:latin typeface="Helvetica"/>
                <a:cs typeface="Helvetica"/>
              </a:rPr>
              <a:t>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23087F6-4B93-49C9-8E24-486012624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9600" y="4940300"/>
            <a:ext cx="2406651" cy="5461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tr-TR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tr-TR" b="1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TextBox 3"/>
          <p:cNvSpPr txBox="1"/>
          <p:nvPr/>
        </p:nvSpPr>
        <p:spPr>
          <a:xfrm>
            <a:off x="3035300" y="1625600"/>
            <a:ext cx="457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3200" b="1" dirty="0">
                <a:latin typeface="Helvetica"/>
                <a:cs typeface="Helvetica"/>
              </a:rPr>
              <a:t> </a:t>
            </a:r>
            <a:r>
              <a:rPr lang="tr-TR" sz="2600" b="1" dirty="0">
                <a:latin typeface="Helvetica"/>
                <a:cs typeface="Helvetica"/>
              </a:rPr>
              <a:t>BBT ( - 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68136" y="4078188"/>
            <a:ext cx="60071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en-US" sz="2600" b="1" dirty="0">
                <a:latin typeface="Helvetica"/>
                <a:cs typeface="Helvetica"/>
              </a:rPr>
              <a:t>  Serum </a:t>
            </a:r>
            <a:r>
              <a:rPr lang="en-US" sz="2600" b="1" dirty="0" err="1">
                <a:latin typeface="Helvetica"/>
                <a:cs typeface="Helvetica"/>
              </a:rPr>
              <a:t>Progesteron</a:t>
            </a:r>
            <a:endParaRPr lang="en-US" sz="2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22600" y="3260467"/>
            <a:ext cx="6324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en-US" sz="2600" b="1" dirty="0">
                <a:latin typeface="Helvetica"/>
                <a:cs typeface="Helvetica"/>
              </a:rPr>
              <a:t>  </a:t>
            </a:r>
            <a:r>
              <a:rPr lang="en-US" sz="2600" b="1" dirty="0" err="1">
                <a:latin typeface="Helvetica"/>
                <a:cs typeface="Helvetica"/>
              </a:rPr>
              <a:t>İdrarda</a:t>
            </a:r>
            <a:r>
              <a:rPr lang="en-US" sz="2600" b="1" dirty="0">
                <a:latin typeface="Helvetica"/>
                <a:cs typeface="Helvetica"/>
              </a:rPr>
              <a:t> LH </a:t>
            </a:r>
            <a:r>
              <a:rPr lang="en-US" sz="2600" b="1" dirty="0" err="1">
                <a:latin typeface="Helvetica"/>
                <a:cs typeface="Helvetica"/>
              </a:rPr>
              <a:t>kitleri</a:t>
            </a:r>
            <a:r>
              <a:rPr lang="en-US" sz="2600" b="1" dirty="0">
                <a:latin typeface="Helvetica"/>
                <a:cs typeface="Helvetica"/>
              </a:rPr>
              <a:t>  </a:t>
            </a:r>
            <a:r>
              <a:rPr lang="tr-TR" sz="2600" b="1" dirty="0">
                <a:latin typeface="Helvetica"/>
                <a:cs typeface="Helvetica"/>
              </a:rPr>
              <a:t>( ± 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22600" y="2489200"/>
            <a:ext cx="43540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tr-TR" sz="2600" b="1" dirty="0">
                <a:latin typeface="Helvetica"/>
                <a:cs typeface="Helvetica"/>
              </a:rPr>
              <a:t> </a:t>
            </a:r>
            <a:r>
              <a:rPr lang="en-US" sz="2600" b="1" dirty="0">
                <a:latin typeface="Helvetica"/>
                <a:cs typeface="Helvetica"/>
              </a:rPr>
              <a:t>Endometrial </a:t>
            </a:r>
            <a:r>
              <a:rPr lang="en-US" sz="2600" b="1" dirty="0" err="1">
                <a:latin typeface="Helvetica"/>
                <a:cs typeface="Helvetica"/>
              </a:rPr>
              <a:t>biopsi</a:t>
            </a:r>
            <a:r>
              <a:rPr lang="en-US" sz="2600" b="1" dirty="0">
                <a:latin typeface="Helvetica"/>
                <a:cs typeface="Helvetica"/>
              </a:rPr>
              <a:t> ( - 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22600" y="4832410"/>
            <a:ext cx="303159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FF00"/>
              </a:buClr>
              <a:buSzPct val="150000"/>
              <a:buFont typeface="Wingdings" charset="2"/>
              <a:buChar char="ü"/>
            </a:pPr>
            <a:r>
              <a:rPr lang="en-US" sz="2600" b="1" dirty="0">
                <a:latin typeface="Helvetica"/>
                <a:cs typeface="Helvetica"/>
              </a:rPr>
              <a:t> USG </a:t>
            </a:r>
            <a:r>
              <a:rPr lang="en-US" sz="2600" b="1" dirty="0" err="1">
                <a:latin typeface="Helvetica"/>
                <a:cs typeface="Helvetica"/>
              </a:rPr>
              <a:t>takibi</a:t>
            </a:r>
            <a:r>
              <a:rPr lang="en-US" sz="2600" b="1" dirty="0">
                <a:latin typeface="Helvetica"/>
                <a:cs typeface="Helvetica"/>
              </a:rPr>
              <a:t> ( + </a:t>
            </a:r>
            <a:r>
              <a:rPr lang="en-US" sz="2600" dirty="0">
                <a:latin typeface="Helvetica"/>
                <a:cs typeface="Helvetica"/>
              </a:rPr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9843" y="4143364"/>
            <a:ext cx="2344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Helvetica"/>
                <a:cs typeface="Helvetica"/>
              </a:rPr>
              <a:t>Menses - 7.gün (+)</a:t>
            </a:r>
          </a:p>
        </p:txBody>
      </p:sp>
    </p:spTree>
    <p:extLst>
      <p:ext uri="{BB962C8B-B14F-4D97-AF65-F5344CB8AC3E}">
        <p14:creationId xmlns:p14="http://schemas.microsoft.com/office/powerpoint/2010/main" val="4145538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FB3C2D53-6624-45E3-803F-AFA2CCEBE5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307974"/>
            <a:ext cx="11252200" cy="1076326"/>
          </a:xfrm>
        </p:spPr>
        <p:txBody>
          <a:bodyPr>
            <a:normAutofit/>
          </a:bodyPr>
          <a:lstStyle/>
          <a:p>
            <a:r>
              <a:rPr lang="tr-TR" dirty="0"/>
              <a:t>      </a:t>
            </a:r>
            <a:r>
              <a:rPr lang="tr-TR" sz="4400" b="1" dirty="0">
                <a:latin typeface="Helvetica"/>
                <a:cs typeface="Helvetica"/>
              </a:rPr>
              <a:t>TUBAL PASAJ DEĞERLENDİRİLMESİ 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01E73DD-B912-4216-80C0-BD4B93F3C6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2324101"/>
            <a:ext cx="10050463" cy="443230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Clr>
                <a:srgbClr val="FFFF00"/>
              </a:buClr>
              <a:buSzPct val="103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Altın standart HSG 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Önceki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pelvik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ve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intraabdominal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cerrahi 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Açıklanmayan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infertilitede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ovulasyon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tedavisi sonrası gebelik oluşmamışsa.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IUI veya ICSI öncesi 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Kornual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blok –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selektif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kateterizasyon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SIS (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unilateral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?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Bilateral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? )</a:t>
            </a:r>
          </a:p>
          <a:p>
            <a:pPr marL="457200" indent="-457200">
              <a:buClr>
                <a:srgbClr val="FFFF00"/>
              </a:buClr>
              <a:buSzPct val="110000"/>
              <a:buFont typeface="+mj-lt"/>
              <a:buAutoNum type="arabicPeriod"/>
            </a:pP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  <a:r>
              <a:rPr lang="tr-TR" sz="2400" b="1" dirty="0" err="1">
                <a:solidFill>
                  <a:schemeClr val="tx1"/>
                </a:solidFill>
                <a:latin typeface="Helvetica"/>
                <a:cs typeface="Helvetica"/>
              </a:rPr>
              <a:t>Laparoscopy</a:t>
            </a:r>
            <a:r>
              <a:rPr lang="tr-TR" sz="2400" b="1" dirty="0">
                <a:solidFill>
                  <a:schemeClr val="tx1"/>
                </a:solidFill>
                <a:latin typeface="Helvetica"/>
                <a:cs typeface="Helvetica"/>
              </a:rPr>
              <a:t> </a:t>
            </a:r>
          </a:p>
          <a:p>
            <a:pPr marL="0" indent="0">
              <a:buNone/>
            </a:pP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4378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04DCAB2-0C83-435D-A7C9-DD484FDC6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0" y="168177"/>
            <a:ext cx="10579100" cy="797024"/>
          </a:xfrm>
        </p:spPr>
        <p:txBody>
          <a:bodyPr>
            <a:normAutofit fontScale="90000"/>
          </a:bodyPr>
          <a:lstStyle/>
          <a:p>
            <a:r>
              <a:rPr lang="tr-TR" b="1" dirty="0"/>
              <a:t>     </a:t>
            </a:r>
            <a:r>
              <a:rPr lang="tr-TR" sz="4400" b="1" dirty="0"/>
              <a:t> UTERİN ANATOMİ DEĞERLENDİRİLMESİ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C375679-891A-406F-A61A-078932925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1301" y="1676399"/>
            <a:ext cx="9982200" cy="4464319"/>
          </a:xfrm>
        </p:spPr>
        <p:txBody>
          <a:bodyPr>
            <a:noAutofit/>
          </a:bodyPr>
          <a:lstStyle/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>
                <a:solidFill>
                  <a:schemeClr val="tx1"/>
                </a:solidFill>
              </a:rPr>
              <a:t>USG – 3D USG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>
                <a:solidFill>
                  <a:schemeClr val="tx1"/>
                </a:solidFill>
              </a:rPr>
              <a:t>MR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>
                <a:solidFill>
                  <a:schemeClr val="tx1"/>
                </a:solidFill>
              </a:rPr>
              <a:t>HSG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 err="1">
                <a:solidFill>
                  <a:schemeClr val="tx1"/>
                </a:solidFill>
              </a:rPr>
              <a:t>Sonohisterografi</a:t>
            </a:r>
            <a:endParaRPr lang="tr-TR" sz="2400" b="1" dirty="0">
              <a:solidFill>
                <a:schemeClr val="tx1"/>
              </a:solidFill>
            </a:endParaRP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 err="1">
                <a:solidFill>
                  <a:schemeClr val="tx1"/>
                </a:solidFill>
              </a:rPr>
              <a:t>Histeroskopi</a:t>
            </a:r>
            <a:endParaRPr lang="tr-TR" sz="2400" b="1" dirty="0">
              <a:solidFill>
                <a:schemeClr val="tx1"/>
              </a:solidFill>
            </a:endParaRP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 err="1">
                <a:solidFill>
                  <a:schemeClr val="tx1"/>
                </a:solidFill>
              </a:rPr>
              <a:t>Septum</a:t>
            </a:r>
            <a:endParaRPr lang="tr-TR" sz="2400" b="1" dirty="0">
              <a:solidFill>
                <a:schemeClr val="tx1"/>
              </a:solidFill>
            </a:endParaRP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>
                <a:solidFill>
                  <a:schemeClr val="tx1"/>
                </a:solidFill>
              </a:rPr>
              <a:t>Polipler 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 err="1">
                <a:solidFill>
                  <a:schemeClr val="tx1"/>
                </a:solidFill>
              </a:rPr>
              <a:t>Submukoz</a:t>
            </a:r>
            <a:r>
              <a:rPr lang="tr-TR" sz="2400" b="1" dirty="0">
                <a:solidFill>
                  <a:schemeClr val="tx1"/>
                </a:solidFill>
              </a:rPr>
              <a:t> miyom</a:t>
            </a:r>
          </a:p>
          <a:p>
            <a:pPr>
              <a:buClr>
                <a:srgbClr val="FFFF00"/>
              </a:buClr>
              <a:buSzPct val="120000"/>
              <a:buFont typeface="Wingdings" charset="2"/>
              <a:buChar char="ü"/>
            </a:pPr>
            <a:r>
              <a:rPr lang="tr-TR" sz="2400" b="1" dirty="0">
                <a:solidFill>
                  <a:schemeClr val="tx1"/>
                </a:solidFill>
              </a:rPr>
              <a:t>T </a:t>
            </a:r>
            <a:r>
              <a:rPr lang="tr-TR" sz="2400" b="1" dirty="0" err="1">
                <a:solidFill>
                  <a:schemeClr val="tx1"/>
                </a:solidFill>
              </a:rPr>
              <a:t>shape</a:t>
            </a:r>
            <a:r>
              <a:rPr lang="tr-TR" sz="2400" b="1" dirty="0">
                <a:solidFill>
                  <a:schemeClr val="tx1"/>
                </a:solidFill>
              </a:rPr>
              <a:t> </a:t>
            </a:r>
            <a:r>
              <a:rPr lang="tr-TR" sz="2400" b="1" dirty="0" err="1">
                <a:solidFill>
                  <a:schemeClr val="tx1"/>
                </a:solidFill>
              </a:rPr>
              <a:t>uterus</a:t>
            </a:r>
            <a:r>
              <a:rPr lang="tr-TR" sz="2400" b="1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639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706</TotalTime>
  <Words>334</Words>
  <Application>Microsoft Office PowerPoint</Application>
  <PresentationFormat>Geniş ekran</PresentationFormat>
  <Paragraphs>119</Paragraphs>
  <Slides>11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7" baseType="lpstr">
      <vt:lpstr>Arial</vt:lpstr>
      <vt:lpstr>Calibri</vt:lpstr>
      <vt:lpstr>Corbel</vt:lpstr>
      <vt:lpstr>Helvetica</vt:lpstr>
      <vt:lpstr>Wingdings</vt:lpstr>
      <vt:lpstr>Twilight</vt:lpstr>
      <vt:lpstr>İNFERTİLİTE  TETKİKLERİNE NE ZAMAN BAŞLANMALI </vt:lpstr>
      <vt:lpstr>İNFERTİLİTE DEĞERLENDİRİLMESİ ÖNCESİ YAPILMASI         GEREKENLER  </vt:lpstr>
      <vt:lpstr>    PROLAKTİN – THYROİD DEĞERLENDİRİLMESİ</vt:lpstr>
      <vt:lpstr>    ENDOMETRİOZİS TANISI</vt:lpstr>
      <vt:lpstr>                            PKOS TANISI</vt:lpstr>
      <vt:lpstr>      OVER REZERVİ DEĞERLENDİRİLMESİ</vt:lpstr>
      <vt:lpstr>       OVULASYONUN DEĞERLENDİRiLMESİ </vt:lpstr>
      <vt:lpstr>      TUBAL PASAJ DEĞERLENDİRİLMESİ  </vt:lpstr>
      <vt:lpstr>      UTERİN ANATOMİ DEĞERLENDİRİLMESİ</vt:lpstr>
      <vt:lpstr>          AÇIKLANAMAYAN İNFERTİLİTE</vt:lpstr>
      <vt:lpstr>           ERKEK FAKTORÜ DEĞERLENDİRİLMESİ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Tubal pasaj değerlendirmesi </dc:title>
  <dc:creator>Sony</dc:creator>
  <cp:lastModifiedBy>Sony</cp:lastModifiedBy>
  <cp:revision>64</cp:revision>
  <cp:lastPrinted>2017-06-17T08:31:54Z</cp:lastPrinted>
  <dcterms:created xsi:type="dcterms:W3CDTF">2017-06-15T07:46:27Z</dcterms:created>
  <dcterms:modified xsi:type="dcterms:W3CDTF">2017-06-17T08:36:43Z</dcterms:modified>
</cp:coreProperties>
</file>